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2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1CDB73-83AB-4C0D-8BFC-847F6AFE4FA2}" v="2" dt="2023-12-14T22:37:51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google.com/forms/d/e/1FAIpQLSdKj4f5l7GGdARm8-n7g38Agy_5y1nkAMybNGkuzO1GaodOng/viewform?vc=0&amp;c=0&amp;w=1&amp;flr=0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google.com/forms/d/e/1FAIpQLSdKj4f5l7GGdARm8-n7g38Agy_5y1nkAMybNGkuzO1GaodOng/viewform?vc=0&amp;c=0&amp;w=1&amp;flr=0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34B581-5A01-47B8-A47D-742A8BF7A4F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DAF8AD6-96B0-40A1-B6B3-E694D19C77D4}">
      <dgm:prSet/>
      <dgm:spPr/>
      <dgm:t>
        <a:bodyPr/>
        <a:lstStyle/>
        <a:p>
          <a:r>
            <a:rPr lang="en-US" b="1" i="0" baseline="0" dirty="0"/>
            <a:t>NASCOE’s Scholarship Program is available to members, spouses of members, children of members, and grandchildren of members. </a:t>
          </a:r>
          <a:endParaRPr lang="en-US" dirty="0"/>
        </a:p>
      </dgm:t>
    </dgm:pt>
    <dgm:pt modelId="{F9B68227-443A-4745-9C52-6AAF5D6ECFE0}" type="parTrans" cxnId="{7FF24F32-B0E1-44E0-9185-8316EC92FCD6}">
      <dgm:prSet/>
      <dgm:spPr/>
      <dgm:t>
        <a:bodyPr/>
        <a:lstStyle/>
        <a:p>
          <a:endParaRPr lang="en-US"/>
        </a:p>
      </dgm:t>
    </dgm:pt>
    <dgm:pt modelId="{94320F90-8F81-4CF8-BBC3-59FCE4D3E52A}" type="sibTrans" cxnId="{7FF24F32-B0E1-44E0-9185-8316EC92FCD6}">
      <dgm:prSet/>
      <dgm:spPr/>
      <dgm:t>
        <a:bodyPr/>
        <a:lstStyle/>
        <a:p>
          <a:endParaRPr lang="en-US"/>
        </a:p>
      </dgm:t>
    </dgm:pt>
    <dgm:pt modelId="{AD78548B-4897-43B2-8D4F-1988162DBBC5}">
      <dgm:prSet/>
      <dgm:spPr/>
      <dgm:t>
        <a:bodyPr/>
        <a:lstStyle/>
        <a:p>
          <a:r>
            <a:rPr lang="en-US" b="1" i="0" baseline="0"/>
            <a:t>Applicants apply on the NASCOE website. </a:t>
          </a:r>
          <a:endParaRPr lang="en-US"/>
        </a:p>
      </dgm:t>
    </dgm:pt>
    <dgm:pt modelId="{B06DF40D-5D28-4233-B6F6-5C22CCE4840D}" type="parTrans" cxnId="{4DC62D55-353C-45BF-B3D4-085D7EBDC786}">
      <dgm:prSet/>
      <dgm:spPr/>
      <dgm:t>
        <a:bodyPr/>
        <a:lstStyle/>
        <a:p>
          <a:endParaRPr lang="en-US"/>
        </a:p>
      </dgm:t>
    </dgm:pt>
    <dgm:pt modelId="{E5E49A0F-E460-4A46-862B-3CAD36CAAEAD}" type="sibTrans" cxnId="{4DC62D55-353C-45BF-B3D4-085D7EBDC786}">
      <dgm:prSet/>
      <dgm:spPr/>
      <dgm:t>
        <a:bodyPr/>
        <a:lstStyle/>
        <a:p>
          <a:endParaRPr lang="en-US"/>
        </a:p>
      </dgm:t>
    </dgm:pt>
    <dgm:pt modelId="{1FA2F1CD-1BCA-44EC-B078-32095393AC15}">
      <dgm:prSet/>
      <dgm:spPr/>
      <dgm:t>
        <a:bodyPr/>
        <a:lstStyle/>
        <a:p>
          <a:r>
            <a:rPr lang="en-US" b="1" i="0" baseline="0" dirty="0"/>
            <a:t>All applicants must be enrolled at an accredited college, university or trade school to be eligible. </a:t>
          </a:r>
          <a:r>
            <a:rPr lang="en-US" b="0" i="0" baseline="0" dirty="0"/>
            <a:t>	</a:t>
          </a:r>
          <a:endParaRPr lang="en-US" dirty="0"/>
        </a:p>
      </dgm:t>
    </dgm:pt>
    <dgm:pt modelId="{DF2A4676-8449-4A3A-99D6-F3BF848CCBF5}" type="parTrans" cxnId="{2E7C7DFD-3A1E-4681-AF18-EFA3B6E06749}">
      <dgm:prSet/>
      <dgm:spPr/>
      <dgm:t>
        <a:bodyPr/>
        <a:lstStyle/>
        <a:p>
          <a:endParaRPr lang="en-US"/>
        </a:p>
      </dgm:t>
    </dgm:pt>
    <dgm:pt modelId="{368CBB15-17A7-4E1C-8E1B-E675C25C28A4}" type="sibTrans" cxnId="{2E7C7DFD-3A1E-4681-AF18-EFA3B6E06749}">
      <dgm:prSet/>
      <dgm:spPr/>
      <dgm:t>
        <a:bodyPr/>
        <a:lstStyle/>
        <a:p>
          <a:endParaRPr lang="en-US"/>
        </a:p>
      </dgm:t>
    </dgm:pt>
    <dgm:pt modelId="{D1935216-6CB9-42BF-BD62-2876156FAEBB}">
      <dgm:prSet/>
      <dgm:spPr/>
      <dgm:t>
        <a:bodyPr/>
        <a:lstStyle/>
        <a:p>
          <a:r>
            <a:rPr lang="en-US" b="1" i="0" baseline="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2024 TASCOE Scholarship-Apply Here!!</a:t>
          </a:r>
          <a:endParaRPr lang="en-US" b="1" dirty="0">
            <a:solidFill>
              <a:schemeClr val="bg1"/>
            </a:solidFill>
          </a:endParaRPr>
        </a:p>
      </dgm:t>
    </dgm:pt>
    <dgm:pt modelId="{9EFF0CBB-6E56-4507-AB97-2FA12CCF6A78}" type="parTrans" cxnId="{0B62877B-8909-48DE-8758-CB89FFC62C52}">
      <dgm:prSet/>
      <dgm:spPr/>
      <dgm:t>
        <a:bodyPr/>
        <a:lstStyle/>
        <a:p>
          <a:endParaRPr lang="en-US"/>
        </a:p>
      </dgm:t>
    </dgm:pt>
    <dgm:pt modelId="{FE4E7AD7-A84F-4669-8390-A647E0BAFDF6}" type="sibTrans" cxnId="{0B62877B-8909-48DE-8758-CB89FFC62C52}">
      <dgm:prSet/>
      <dgm:spPr/>
      <dgm:t>
        <a:bodyPr/>
        <a:lstStyle/>
        <a:p>
          <a:endParaRPr lang="en-US"/>
        </a:p>
      </dgm:t>
    </dgm:pt>
    <dgm:pt modelId="{5D122976-67A6-47E2-AEF0-81CB2270BAA4}" type="pres">
      <dgm:prSet presAssocID="{B234B581-5A01-47B8-A47D-742A8BF7A4FD}" presName="linear" presStyleCnt="0">
        <dgm:presLayoutVars>
          <dgm:animLvl val="lvl"/>
          <dgm:resizeHandles val="exact"/>
        </dgm:presLayoutVars>
      </dgm:prSet>
      <dgm:spPr/>
    </dgm:pt>
    <dgm:pt modelId="{571EB1FB-9F9B-4AAA-B4C8-B43134250B70}" type="pres">
      <dgm:prSet presAssocID="{ADAF8AD6-96B0-40A1-B6B3-E694D19C77D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1323A4A-1BA7-4EE9-BD83-322B3CD70115}" type="pres">
      <dgm:prSet presAssocID="{94320F90-8F81-4CF8-BBC3-59FCE4D3E52A}" presName="spacer" presStyleCnt="0"/>
      <dgm:spPr/>
    </dgm:pt>
    <dgm:pt modelId="{B9CFD711-6057-49BF-9070-08B35C00E1CE}" type="pres">
      <dgm:prSet presAssocID="{AD78548B-4897-43B2-8D4F-1988162DBBC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702D35C-EFCA-49AB-B7A5-E3ABE07B1A7B}" type="pres">
      <dgm:prSet presAssocID="{E5E49A0F-E460-4A46-862B-3CAD36CAAEAD}" presName="spacer" presStyleCnt="0"/>
      <dgm:spPr/>
    </dgm:pt>
    <dgm:pt modelId="{55BF8CDF-B892-4A49-AA86-2C81286F0821}" type="pres">
      <dgm:prSet presAssocID="{1FA2F1CD-1BCA-44EC-B078-32095393AC1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BE46C6D-2DD1-4B6B-9270-1CE61B18CB54}" type="pres">
      <dgm:prSet presAssocID="{368CBB15-17A7-4E1C-8E1B-E675C25C28A4}" presName="spacer" presStyleCnt="0"/>
      <dgm:spPr/>
    </dgm:pt>
    <dgm:pt modelId="{FECED983-203B-46AE-9383-6EBC6C819BE5}" type="pres">
      <dgm:prSet presAssocID="{D1935216-6CB9-42BF-BD62-2876156FAEB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96F8308-BCCF-4B42-9089-F79A4EB20125}" type="presOf" srcId="{D1935216-6CB9-42BF-BD62-2876156FAEBB}" destId="{FECED983-203B-46AE-9383-6EBC6C819BE5}" srcOrd="0" destOrd="0" presId="urn:microsoft.com/office/officeart/2005/8/layout/vList2"/>
    <dgm:cxn modelId="{8FB8091C-788E-4835-ACED-B9EFD5800F77}" type="presOf" srcId="{B234B581-5A01-47B8-A47D-742A8BF7A4FD}" destId="{5D122976-67A6-47E2-AEF0-81CB2270BAA4}" srcOrd="0" destOrd="0" presId="urn:microsoft.com/office/officeart/2005/8/layout/vList2"/>
    <dgm:cxn modelId="{7FF24F32-B0E1-44E0-9185-8316EC92FCD6}" srcId="{B234B581-5A01-47B8-A47D-742A8BF7A4FD}" destId="{ADAF8AD6-96B0-40A1-B6B3-E694D19C77D4}" srcOrd="0" destOrd="0" parTransId="{F9B68227-443A-4745-9C52-6AAF5D6ECFE0}" sibTransId="{94320F90-8F81-4CF8-BBC3-59FCE4D3E52A}"/>
    <dgm:cxn modelId="{F721DA53-8226-4F08-9270-FB696AED93FF}" type="presOf" srcId="{ADAF8AD6-96B0-40A1-B6B3-E694D19C77D4}" destId="{571EB1FB-9F9B-4AAA-B4C8-B43134250B70}" srcOrd="0" destOrd="0" presId="urn:microsoft.com/office/officeart/2005/8/layout/vList2"/>
    <dgm:cxn modelId="{4DC62D55-353C-45BF-B3D4-085D7EBDC786}" srcId="{B234B581-5A01-47B8-A47D-742A8BF7A4FD}" destId="{AD78548B-4897-43B2-8D4F-1988162DBBC5}" srcOrd="1" destOrd="0" parTransId="{B06DF40D-5D28-4233-B6F6-5C22CCE4840D}" sibTransId="{E5E49A0F-E460-4A46-862B-3CAD36CAAEAD}"/>
    <dgm:cxn modelId="{0B62877B-8909-48DE-8758-CB89FFC62C52}" srcId="{B234B581-5A01-47B8-A47D-742A8BF7A4FD}" destId="{D1935216-6CB9-42BF-BD62-2876156FAEBB}" srcOrd="3" destOrd="0" parTransId="{9EFF0CBB-6E56-4507-AB97-2FA12CCF6A78}" sibTransId="{FE4E7AD7-A84F-4669-8390-A647E0BAFDF6}"/>
    <dgm:cxn modelId="{6176DFC3-C44A-48C7-B3F5-C1A7135E7C93}" type="presOf" srcId="{1FA2F1CD-1BCA-44EC-B078-32095393AC15}" destId="{55BF8CDF-B892-4A49-AA86-2C81286F0821}" srcOrd="0" destOrd="0" presId="urn:microsoft.com/office/officeart/2005/8/layout/vList2"/>
    <dgm:cxn modelId="{FC3A08DA-37B2-4064-AEEA-8C16D3CA591D}" type="presOf" srcId="{AD78548B-4897-43B2-8D4F-1988162DBBC5}" destId="{B9CFD711-6057-49BF-9070-08B35C00E1CE}" srcOrd="0" destOrd="0" presId="urn:microsoft.com/office/officeart/2005/8/layout/vList2"/>
    <dgm:cxn modelId="{2E7C7DFD-3A1E-4681-AF18-EFA3B6E06749}" srcId="{B234B581-5A01-47B8-A47D-742A8BF7A4FD}" destId="{1FA2F1CD-1BCA-44EC-B078-32095393AC15}" srcOrd="2" destOrd="0" parTransId="{DF2A4676-8449-4A3A-99D6-F3BF848CCBF5}" sibTransId="{368CBB15-17A7-4E1C-8E1B-E675C25C28A4}"/>
    <dgm:cxn modelId="{C500416C-984A-44EA-9E48-A7A0FD6165C6}" type="presParOf" srcId="{5D122976-67A6-47E2-AEF0-81CB2270BAA4}" destId="{571EB1FB-9F9B-4AAA-B4C8-B43134250B70}" srcOrd="0" destOrd="0" presId="urn:microsoft.com/office/officeart/2005/8/layout/vList2"/>
    <dgm:cxn modelId="{919FA6BC-B914-4439-B616-D0738CA1E8B4}" type="presParOf" srcId="{5D122976-67A6-47E2-AEF0-81CB2270BAA4}" destId="{91323A4A-1BA7-4EE9-BD83-322B3CD70115}" srcOrd="1" destOrd="0" presId="urn:microsoft.com/office/officeart/2005/8/layout/vList2"/>
    <dgm:cxn modelId="{776A2F12-F956-461F-8794-179D98203A70}" type="presParOf" srcId="{5D122976-67A6-47E2-AEF0-81CB2270BAA4}" destId="{B9CFD711-6057-49BF-9070-08B35C00E1CE}" srcOrd="2" destOrd="0" presId="urn:microsoft.com/office/officeart/2005/8/layout/vList2"/>
    <dgm:cxn modelId="{76CD5961-C7DA-45E6-868D-3DEB548D5758}" type="presParOf" srcId="{5D122976-67A6-47E2-AEF0-81CB2270BAA4}" destId="{8702D35C-EFCA-49AB-B7A5-E3ABE07B1A7B}" srcOrd="3" destOrd="0" presId="urn:microsoft.com/office/officeart/2005/8/layout/vList2"/>
    <dgm:cxn modelId="{CC7E9A51-D109-49A6-83BD-A405A6E4475B}" type="presParOf" srcId="{5D122976-67A6-47E2-AEF0-81CB2270BAA4}" destId="{55BF8CDF-B892-4A49-AA86-2C81286F0821}" srcOrd="4" destOrd="0" presId="urn:microsoft.com/office/officeart/2005/8/layout/vList2"/>
    <dgm:cxn modelId="{00C8412E-F7F1-4152-AB6C-4D627B9A7409}" type="presParOf" srcId="{5D122976-67A6-47E2-AEF0-81CB2270BAA4}" destId="{CBE46C6D-2DD1-4B6B-9270-1CE61B18CB54}" srcOrd="5" destOrd="0" presId="urn:microsoft.com/office/officeart/2005/8/layout/vList2"/>
    <dgm:cxn modelId="{6C032B93-D47B-4C9F-A15E-C403FE6B594A}" type="presParOf" srcId="{5D122976-67A6-47E2-AEF0-81CB2270BAA4}" destId="{FECED983-203B-46AE-9383-6EBC6C819BE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1EB1FB-9F9B-4AAA-B4C8-B43134250B70}">
      <dsp:nvSpPr>
        <dsp:cNvPr id="0" name=""/>
        <dsp:cNvSpPr/>
      </dsp:nvSpPr>
      <dsp:spPr>
        <a:xfrm>
          <a:off x="0" y="30"/>
          <a:ext cx="6900512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i="0" kern="1200" baseline="0" dirty="0"/>
            <a:t>NASCOE’s Scholarship Program is available to members, spouses of members, children of members, and grandchildren of members. </a:t>
          </a:r>
          <a:endParaRPr lang="en-US" sz="3300" kern="1200" dirty="0"/>
        </a:p>
      </dsp:txBody>
      <dsp:txXfrm>
        <a:off x="64083" y="64113"/>
        <a:ext cx="6772346" cy="1184574"/>
      </dsp:txXfrm>
    </dsp:sp>
    <dsp:sp modelId="{B9CFD711-6057-49BF-9070-08B35C00E1CE}">
      <dsp:nvSpPr>
        <dsp:cNvPr id="0" name=""/>
        <dsp:cNvSpPr/>
      </dsp:nvSpPr>
      <dsp:spPr>
        <a:xfrm>
          <a:off x="0" y="1407810"/>
          <a:ext cx="6900512" cy="1312740"/>
        </a:xfrm>
        <a:prstGeom prst="roundRect">
          <a:avLst/>
        </a:prstGeom>
        <a:solidFill>
          <a:schemeClr val="accent2">
            <a:hueOff val="0"/>
            <a:satOff val="0"/>
            <a:lumOff val="-36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i="0" kern="1200" baseline="0"/>
            <a:t>Applicants apply on the NASCOE website. </a:t>
          </a:r>
          <a:endParaRPr lang="en-US" sz="3300" kern="1200"/>
        </a:p>
      </dsp:txBody>
      <dsp:txXfrm>
        <a:off x="64083" y="1471893"/>
        <a:ext cx="6772346" cy="1184574"/>
      </dsp:txXfrm>
    </dsp:sp>
    <dsp:sp modelId="{55BF8CDF-B892-4A49-AA86-2C81286F0821}">
      <dsp:nvSpPr>
        <dsp:cNvPr id="0" name=""/>
        <dsp:cNvSpPr/>
      </dsp:nvSpPr>
      <dsp:spPr>
        <a:xfrm>
          <a:off x="0" y="2815590"/>
          <a:ext cx="6900512" cy="1312740"/>
        </a:xfrm>
        <a:prstGeom prst="roundRect">
          <a:avLst/>
        </a:prstGeom>
        <a:solidFill>
          <a:schemeClr val="accent2">
            <a:hueOff val="0"/>
            <a:satOff val="0"/>
            <a:lumOff val="-73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i="0" kern="1200" baseline="0" dirty="0"/>
            <a:t>All applicants must be enrolled at an accredited college, university or trade school to be eligible. </a:t>
          </a:r>
          <a:r>
            <a:rPr lang="en-US" sz="3300" b="0" i="0" kern="1200" baseline="0" dirty="0"/>
            <a:t>	</a:t>
          </a:r>
          <a:endParaRPr lang="en-US" sz="3300" kern="1200" dirty="0"/>
        </a:p>
      </dsp:txBody>
      <dsp:txXfrm>
        <a:off x="64083" y="2879673"/>
        <a:ext cx="6772346" cy="1184574"/>
      </dsp:txXfrm>
    </dsp:sp>
    <dsp:sp modelId="{FECED983-203B-46AE-9383-6EBC6C819BE5}">
      <dsp:nvSpPr>
        <dsp:cNvPr id="0" name=""/>
        <dsp:cNvSpPr/>
      </dsp:nvSpPr>
      <dsp:spPr>
        <a:xfrm>
          <a:off x="0" y="4223370"/>
          <a:ext cx="6900512" cy="1312740"/>
        </a:xfrm>
        <a:prstGeom prst="roundRect">
          <a:avLst/>
        </a:prstGeom>
        <a:solidFill>
          <a:schemeClr val="accent2">
            <a:hueOff val="0"/>
            <a:satOff val="0"/>
            <a:lumOff val="-10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i="0" kern="1200" baseline="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2024 TASCOE Scholarship-Apply Here!!</a:t>
          </a:r>
          <a:endParaRPr lang="en-US" sz="3300" b="1" kern="1200" dirty="0">
            <a:solidFill>
              <a:schemeClr val="bg1"/>
            </a:solidFill>
          </a:endParaRPr>
        </a:p>
      </dsp:txBody>
      <dsp:txXfrm>
        <a:off x="64083" y="4287453"/>
        <a:ext cx="6772346" cy="1184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091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99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958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62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752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026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41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27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604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12/14/2023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491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tascoescholarship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D35AE2F-5E3A-49D9-8DE1-8A333BA40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alculus formula">
            <a:extLst>
              <a:ext uri="{FF2B5EF4-FFF2-40B4-BE49-F238E27FC236}">
                <a16:creationId xmlns:a16="http://schemas.microsoft.com/office/drawing/2014/main" id="{235DA1B3-3EA6-A20E-60A4-BF75DBB20A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073" r="-1" b="13635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45A5A7-D9A8-BE5C-5727-EEA0B6078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>
                <a:solidFill>
                  <a:srgbClr val="FFC000"/>
                </a:solidFill>
                <a:latin typeface="Algerian" panose="04020705040A02060702" pitchFamily="82" charset="0"/>
              </a:rPr>
              <a:t>AVAILABLE</a:t>
            </a:r>
            <a:br>
              <a:rPr lang="en-US" b="1" dirty="0">
                <a:solidFill>
                  <a:srgbClr val="FFC000"/>
                </a:solidFill>
                <a:latin typeface="Algerian" panose="04020705040A02060702" pitchFamily="82" charset="0"/>
              </a:rPr>
            </a:br>
            <a:r>
              <a:rPr lang="en-US" b="1" dirty="0">
                <a:solidFill>
                  <a:srgbClr val="FFC000"/>
                </a:solidFill>
                <a:latin typeface="Algerian" panose="04020705040A02060702" pitchFamily="82" charset="0"/>
              </a:rPr>
              <a:t>SCHOLARSHIPS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851D93-0B47-2BED-5F45-D27509A2B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99432"/>
            <a:ext cx="9144000" cy="122529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00B0F0"/>
                </a:solidFill>
                <a:latin typeface="Copperplate Gothic Bold" panose="020E0705020206020404" pitchFamily="34" charset="0"/>
              </a:rPr>
              <a:t>APPLICATION DEADLINE </a:t>
            </a:r>
          </a:p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00B0F0"/>
                </a:solidFill>
                <a:latin typeface="Copperplate Gothic Bold" panose="020E0705020206020404" pitchFamily="34" charset="0"/>
              </a:rPr>
              <a:t>JANUARY 15, 2024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04D8AD8F-EF7F-481F-B99A-B85138970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79EB4626-023C-436D-9F57-9EB460809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902700 h 5416094"/>
              <a:gd name="connsiteX1" fmla="*/ 902700 w 10515600"/>
              <a:gd name="connsiteY1" fmla="*/ 0 h 5416094"/>
              <a:gd name="connsiteX2" fmla="*/ 1746919 w 10515600"/>
              <a:gd name="connsiteY2" fmla="*/ 0 h 5416094"/>
              <a:gd name="connsiteX3" fmla="*/ 2329833 w 10515600"/>
              <a:gd name="connsiteY3" fmla="*/ 0 h 5416094"/>
              <a:gd name="connsiteX4" fmla="*/ 2825644 w 10515600"/>
              <a:gd name="connsiteY4" fmla="*/ 0 h 5416094"/>
              <a:gd name="connsiteX5" fmla="*/ 3582762 w 10515600"/>
              <a:gd name="connsiteY5" fmla="*/ 0 h 5416094"/>
              <a:gd name="connsiteX6" fmla="*/ 4165675 w 10515600"/>
              <a:gd name="connsiteY6" fmla="*/ 0 h 5416094"/>
              <a:gd name="connsiteX7" fmla="*/ 5009894 w 10515600"/>
              <a:gd name="connsiteY7" fmla="*/ 0 h 5416094"/>
              <a:gd name="connsiteX8" fmla="*/ 5505706 w 10515600"/>
              <a:gd name="connsiteY8" fmla="*/ 0 h 5416094"/>
              <a:gd name="connsiteX9" fmla="*/ 6349925 w 10515600"/>
              <a:gd name="connsiteY9" fmla="*/ 0 h 5416094"/>
              <a:gd name="connsiteX10" fmla="*/ 6758634 w 10515600"/>
              <a:gd name="connsiteY10" fmla="*/ 0 h 5416094"/>
              <a:gd name="connsiteX11" fmla="*/ 7428650 w 10515600"/>
              <a:gd name="connsiteY11" fmla="*/ 0 h 5416094"/>
              <a:gd name="connsiteX12" fmla="*/ 8098665 w 10515600"/>
              <a:gd name="connsiteY12" fmla="*/ 0 h 5416094"/>
              <a:gd name="connsiteX13" fmla="*/ 8681579 w 10515600"/>
              <a:gd name="connsiteY13" fmla="*/ 0 h 5416094"/>
              <a:gd name="connsiteX14" fmla="*/ 9612900 w 10515600"/>
              <a:gd name="connsiteY14" fmla="*/ 0 h 5416094"/>
              <a:gd name="connsiteX15" fmla="*/ 10515600 w 10515600"/>
              <a:gd name="connsiteY15" fmla="*/ 902700 h 5416094"/>
              <a:gd name="connsiteX16" fmla="*/ 10515600 w 10515600"/>
              <a:gd name="connsiteY16" fmla="*/ 1504482 h 5416094"/>
              <a:gd name="connsiteX17" fmla="*/ 10515600 w 10515600"/>
              <a:gd name="connsiteY17" fmla="*/ 2178479 h 5416094"/>
              <a:gd name="connsiteX18" fmla="*/ 10515600 w 10515600"/>
              <a:gd name="connsiteY18" fmla="*/ 2780261 h 5416094"/>
              <a:gd name="connsiteX19" fmla="*/ 10515600 w 10515600"/>
              <a:gd name="connsiteY19" fmla="*/ 3273722 h 5416094"/>
              <a:gd name="connsiteX20" fmla="*/ 10515600 w 10515600"/>
              <a:gd name="connsiteY20" fmla="*/ 3803291 h 5416094"/>
              <a:gd name="connsiteX21" fmla="*/ 10515600 w 10515600"/>
              <a:gd name="connsiteY21" fmla="*/ 4513394 h 5416094"/>
              <a:gd name="connsiteX22" fmla="*/ 9612900 w 10515600"/>
              <a:gd name="connsiteY22" fmla="*/ 5416094 h 5416094"/>
              <a:gd name="connsiteX23" fmla="*/ 9117089 w 10515600"/>
              <a:gd name="connsiteY23" fmla="*/ 5416094 h 5416094"/>
              <a:gd name="connsiteX24" fmla="*/ 8708379 w 10515600"/>
              <a:gd name="connsiteY24" fmla="*/ 5416094 h 5416094"/>
              <a:gd name="connsiteX25" fmla="*/ 8299670 w 10515600"/>
              <a:gd name="connsiteY25" fmla="*/ 5416094 h 5416094"/>
              <a:gd name="connsiteX26" fmla="*/ 7629654 w 10515600"/>
              <a:gd name="connsiteY26" fmla="*/ 5416094 h 5416094"/>
              <a:gd name="connsiteX27" fmla="*/ 7133843 w 10515600"/>
              <a:gd name="connsiteY27" fmla="*/ 5416094 h 5416094"/>
              <a:gd name="connsiteX28" fmla="*/ 6376726 w 10515600"/>
              <a:gd name="connsiteY28" fmla="*/ 5416094 h 5416094"/>
              <a:gd name="connsiteX29" fmla="*/ 5880914 w 10515600"/>
              <a:gd name="connsiteY29" fmla="*/ 5416094 h 5416094"/>
              <a:gd name="connsiteX30" fmla="*/ 5123797 w 10515600"/>
              <a:gd name="connsiteY30" fmla="*/ 5416094 h 5416094"/>
              <a:gd name="connsiteX31" fmla="*/ 4715088 w 10515600"/>
              <a:gd name="connsiteY31" fmla="*/ 5416094 h 5416094"/>
              <a:gd name="connsiteX32" fmla="*/ 3957970 w 10515600"/>
              <a:gd name="connsiteY32" fmla="*/ 5416094 h 5416094"/>
              <a:gd name="connsiteX33" fmla="*/ 3462159 w 10515600"/>
              <a:gd name="connsiteY33" fmla="*/ 5416094 h 5416094"/>
              <a:gd name="connsiteX34" fmla="*/ 3053449 w 10515600"/>
              <a:gd name="connsiteY34" fmla="*/ 5416094 h 5416094"/>
              <a:gd name="connsiteX35" fmla="*/ 2557638 w 10515600"/>
              <a:gd name="connsiteY35" fmla="*/ 5416094 h 5416094"/>
              <a:gd name="connsiteX36" fmla="*/ 1800521 w 10515600"/>
              <a:gd name="connsiteY36" fmla="*/ 5416094 h 5416094"/>
              <a:gd name="connsiteX37" fmla="*/ 902700 w 10515600"/>
              <a:gd name="connsiteY37" fmla="*/ 5416094 h 5416094"/>
              <a:gd name="connsiteX38" fmla="*/ 0 w 10515600"/>
              <a:gd name="connsiteY38" fmla="*/ 4513394 h 5416094"/>
              <a:gd name="connsiteX39" fmla="*/ 0 w 10515600"/>
              <a:gd name="connsiteY39" fmla="*/ 3911612 h 5416094"/>
              <a:gd name="connsiteX40" fmla="*/ 0 w 10515600"/>
              <a:gd name="connsiteY40" fmla="*/ 3309829 h 5416094"/>
              <a:gd name="connsiteX41" fmla="*/ 0 w 10515600"/>
              <a:gd name="connsiteY41" fmla="*/ 2780261 h 5416094"/>
              <a:gd name="connsiteX42" fmla="*/ 0 w 10515600"/>
              <a:gd name="connsiteY42" fmla="*/ 2106265 h 5416094"/>
              <a:gd name="connsiteX43" fmla="*/ 0 w 10515600"/>
              <a:gd name="connsiteY43" fmla="*/ 1504482 h 5416094"/>
              <a:gd name="connsiteX44" fmla="*/ 0 w 10515600"/>
              <a:gd name="connsiteY44" fmla="*/ 90270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515600" h="5416094" extrusionOk="0">
                <a:moveTo>
                  <a:pt x="0" y="902700"/>
                </a:moveTo>
                <a:cubicBezTo>
                  <a:pt x="-57306" y="368805"/>
                  <a:pt x="305054" y="37193"/>
                  <a:pt x="902700" y="0"/>
                </a:cubicBezTo>
                <a:cubicBezTo>
                  <a:pt x="1280419" y="-35006"/>
                  <a:pt x="1407743" y="-35339"/>
                  <a:pt x="1746919" y="0"/>
                </a:cubicBezTo>
                <a:cubicBezTo>
                  <a:pt x="2086095" y="35339"/>
                  <a:pt x="2146539" y="-12333"/>
                  <a:pt x="2329833" y="0"/>
                </a:cubicBezTo>
                <a:cubicBezTo>
                  <a:pt x="2513127" y="12333"/>
                  <a:pt x="2706706" y="12952"/>
                  <a:pt x="2825644" y="0"/>
                </a:cubicBezTo>
                <a:cubicBezTo>
                  <a:pt x="2944582" y="-12952"/>
                  <a:pt x="3420817" y="-27100"/>
                  <a:pt x="3582762" y="0"/>
                </a:cubicBezTo>
                <a:cubicBezTo>
                  <a:pt x="3744707" y="27100"/>
                  <a:pt x="4023584" y="-9167"/>
                  <a:pt x="4165675" y="0"/>
                </a:cubicBezTo>
                <a:cubicBezTo>
                  <a:pt x="4307766" y="9167"/>
                  <a:pt x="4770188" y="27031"/>
                  <a:pt x="5009894" y="0"/>
                </a:cubicBezTo>
                <a:cubicBezTo>
                  <a:pt x="5249600" y="-27031"/>
                  <a:pt x="5349881" y="-194"/>
                  <a:pt x="5505706" y="0"/>
                </a:cubicBezTo>
                <a:cubicBezTo>
                  <a:pt x="5661531" y="194"/>
                  <a:pt x="6129254" y="-29363"/>
                  <a:pt x="6349925" y="0"/>
                </a:cubicBezTo>
                <a:cubicBezTo>
                  <a:pt x="6570596" y="29363"/>
                  <a:pt x="6581199" y="-14617"/>
                  <a:pt x="6758634" y="0"/>
                </a:cubicBezTo>
                <a:cubicBezTo>
                  <a:pt x="6936069" y="14617"/>
                  <a:pt x="7246491" y="25675"/>
                  <a:pt x="7428650" y="0"/>
                </a:cubicBezTo>
                <a:cubicBezTo>
                  <a:pt x="7610809" y="-25675"/>
                  <a:pt x="7825190" y="-17078"/>
                  <a:pt x="8098665" y="0"/>
                </a:cubicBezTo>
                <a:cubicBezTo>
                  <a:pt x="8372141" y="17078"/>
                  <a:pt x="8559625" y="-21568"/>
                  <a:pt x="8681579" y="0"/>
                </a:cubicBezTo>
                <a:cubicBezTo>
                  <a:pt x="8803533" y="21568"/>
                  <a:pt x="9307226" y="-46066"/>
                  <a:pt x="9612900" y="0"/>
                </a:cubicBezTo>
                <a:cubicBezTo>
                  <a:pt x="10119954" y="-10560"/>
                  <a:pt x="10418674" y="366684"/>
                  <a:pt x="10515600" y="902700"/>
                </a:cubicBezTo>
                <a:cubicBezTo>
                  <a:pt x="10494548" y="1140809"/>
                  <a:pt x="10524881" y="1252168"/>
                  <a:pt x="10515600" y="1504482"/>
                </a:cubicBezTo>
                <a:cubicBezTo>
                  <a:pt x="10506319" y="1756796"/>
                  <a:pt x="10494309" y="1995078"/>
                  <a:pt x="10515600" y="2178479"/>
                </a:cubicBezTo>
                <a:cubicBezTo>
                  <a:pt x="10536891" y="2361880"/>
                  <a:pt x="10522845" y="2487483"/>
                  <a:pt x="10515600" y="2780261"/>
                </a:cubicBezTo>
                <a:cubicBezTo>
                  <a:pt x="10508355" y="3073039"/>
                  <a:pt x="10533694" y="3138252"/>
                  <a:pt x="10515600" y="3273722"/>
                </a:cubicBezTo>
                <a:cubicBezTo>
                  <a:pt x="10497506" y="3409192"/>
                  <a:pt x="10514952" y="3569910"/>
                  <a:pt x="10515600" y="3803291"/>
                </a:cubicBezTo>
                <a:cubicBezTo>
                  <a:pt x="10516248" y="4036672"/>
                  <a:pt x="10499126" y="4317688"/>
                  <a:pt x="10515600" y="4513394"/>
                </a:cubicBezTo>
                <a:cubicBezTo>
                  <a:pt x="10585499" y="4997151"/>
                  <a:pt x="10115437" y="5453981"/>
                  <a:pt x="9612900" y="5416094"/>
                </a:cubicBezTo>
                <a:cubicBezTo>
                  <a:pt x="9473271" y="5418358"/>
                  <a:pt x="9316384" y="5423764"/>
                  <a:pt x="9117089" y="5416094"/>
                </a:cubicBezTo>
                <a:cubicBezTo>
                  <a:pt x="8917794" y="5408424"/>
                  <a:pt x="8902141" y="5433256"/>
                  <a:pt x="8708379" y="5416094"/>
                </a:cubicBezTo>
                <a:cubicBezTo>
                  <a:pt x="8514617" y="5398933"/>
                  <a:pt x="8454700" y="5422387"/>
                  <a:pt x="8299670" y="5416094"/>
                </a:cubicBezTo>
                <a:cubicBezTo>
                  <a:pt x="8144640" y="5409801"/>
                  <a:pt x="7907022" y="5398388"/>
                  <a:pt x="7629654" y="5416094"/>
                </a:cubicBezTo>
                <a:cubicBezTo>
                  <a:pt x="7352286" y="5433800"/>
                  <a:pt x="7244777" y="5409877"/>
                  <a:pt x="7133843" y="5416094"/>
                </a:cubicBezTo>
                <a:cubicBezTo>
                  <a:pt x="7022909" y="5422311"/>
                  <a:pt x="6748865" y="5379753"/>
                  <a:pt x="6376726" y="5416094"/>
                </a:cubicBezTo>
                <a:cubicBezTo>
                  <a:pt x="6004587" y="5452435"/>
                  <a:pt x="5991442" y="5438860"/>
                  <a:pt x="5880914" y="5416094"/>
                </a:cubicBezTo>
                <a:cubicBezTo>
                  <a:pt x="5770386" y="5393328"/>
                  <a:pt x="5294303" y="5440618"/>
                  <a:pt x="5123797" y="5416094"/>
                </a:cubicBezTo>
                <a:cubicBezTo>
                  <a:pt x="4953291" y="5391570"/>
                  <a:pt x="4828705" y="5430421"/>
                  <a:pt x="4715088" y="5416094"/>
                </a:cubicBezTo>
                <a:cubicBezTo>
                  <a:pt x="4601471" y="5401767"/>
                  <a:pt x="4227806" y="5381491"/>
                  <a:pt x="3957970" y="5416094"/>
                </a:cubicBezTo>
                <a:cubicBezTo>
                  <a:pt x="3688134" y="5450697"/>
                  <a:pt x="3670638" y="5425309"/>
                  <a:pt x="3462159" y="5416094"/>
                </a:cubicBezTo>
                <a:cubicBezTo>
                  <a:pt x="3253680" y="5406879"/>
                  <a:pt x="3167443" y="5432031"/>
                  <a:pt x="3053449" y="5416094"/>
                </a:cubicBezTo>
                <a:cubicBezTo>
                  <a:pt x="2939455" y="5400158"/>
                  <a:pt x="2701485" y="5433995"/>
                  <a:pt x="2557638" y="5416094"/>
                </a:cubicBezTo>
                <a:cubicBezTo>
                  <a:pt x="2413791" y="5398193"/>
                  <a:pt x="2168647" y="5424510"/>
                  <a:pt x="1800521" y="5416094"/>
                </a:cubicBezTo>
                <a:cubicBezTo>
                  <a:pt x="1432395" y="5407678"/>
                  <a:pt x="1261364" y="5454497"/>
                  <a:pt x="902700" y="5416094"/>
                </a:cubicBezTo>
                <a:cubicBezTo>
                  <a:pt x="519468" y="5419760"/>
                  <a:pt x="63003" y="5077223"/>
                  <a:pt x="0" y="4513394"/>
                </a:cubicBezTo>
                <a:cubicBezTo>
                  <a:pt x="-20265" y="4243495"/>
                  <a:pt x="27650" y="4053844"/>
                  <a:pt x="0" y="3911612"/>
                </a:cubicBezTo>
                <a:cubicBezTo>
                  <a:pt x="-27650" y="3769380"/>
                  <a:pt x="24988" y="3469350"/>
                  <a:pt x="0" y="3309829"/>
                </a:cubicBezTo>
                <a:cubicBezTo>
                  <a:pt x="-24988" y="3150308"/>
                  <a:pt x="-16973" y="2933511"/>
                  <a:pt x="0" y="2780261"/>
                </a:cubicBezTo>
                <a:cubicBezTo>
                  <a:pt x="16973" y="2627011"/>
                  <a:pt x="-11552" y="2315258"/>
                  <a:pt x="0" y="2106265"/>
                </a:cubicBezTo>
                <a:cubicBezTo>
                  <a:pt x="11552" y="1897272"/>
                  <a:pt x="-9167" y="1726905"/>
                  <a:pt x="0" y="1504482"/>
                </a:cubicBezTo>
                <a:cubicBezTo>
                  <a:pt x="9167" y="1282059"/>
                  <a:pt x="10972" y="1160784"/>
                  <a:pt x="0" y="902700"/>
                </a:cubicBezTo>
                <a:close/>
              </a:path>
            </a:pathLst>
          </a:custGeom>
          <a:noFill/>
          <a:ln w="60325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451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85335-4680-20F6-4A0C-21F6D9BC3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Eight Types of Scholarships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A31E9-A8D1-4AE7-ECB1-79213626C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TRADITIONAL</a:t>
            </a:r>
          </a:p>
          <a:p>
            <a:r>
              <a:rPr lang="en-US" b="1" dirty="0"/>
              <a:t>OPEN/CONTINUING EDUCATION</a:t>
            </a:r>
          </a:p>
          <a:p>
            <a:r>
              <a:rPr lang="en-US" b="1" dirty="0"/>
              <a:t>MEMBER CONTINUING EDUCATION</a:t>
            </a:r>
          </a:p>
          <a:p>
            <a:r>
              <a:rPr lang="en-US" b="1" dirty="0"/>
              <a:t>CONTINUING EDUCATION FOR ADULT CHILDREN OF MEMBERS</a:t>
            </a:r>
          </a:p>
          <a:p>
            <a:r>
              <a:rPr lang="en-US" b="1" dirty="0"/>
              <a:t>GRANDCHILDREN OF MEMBERS</a:t>
            </a:r>
          </a:p>
          <a:p>
            <a:r>
              <a:rPr lang="en-US" b="1" dirty="0"/>
              <a:t>ASSOCIATE MEMBER </a:t>
            </a:r>
          </a:p>
          <a:p>
            <a:r>
              <a:rPr lang="en-US" b="1" dirty="0"/>
              <a:t>PART-TIME </a:t>
            </a:r>
          </a:p>
          <a:p>
            <a:r>
              <a:rPr lang="en-US" b="1" dirty="0"/>
              <a:t>VOCATIONAL</a:t>
            </a:r>
          </a:p>
        </p:txBody>
      </p:sp>
    </p:spTree>
    <p:extLst>
      <p:ext uri="{BB962C8B-B14F-4D97-AF65-F5344CB8AC3E}">
        <p14:creationId xmlns:p14="http://schemas.microsoft.com/office/powerpoint/2010/main" val="2887003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01CEC7-7807-39B9-A090-E1F33B0C4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7200"/>
              <a:t>TRADITIONAL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E3AB4E"/>
          </a:solidFill>
          <a:ln w="38100" cap="rnd">
            <a:solidFill>
              <a:srgbClr val="E3AB4E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911D1-5A7D-5451-6610-4F2262290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This award may only be used to defray expenses for a graduating high school senior OR first-year college freshman enrolled as a full-time student with a minimum of 12 hours at an accredited college, university or trade school.  </a:t>
            </a:r>
            <a:endParaRPr lang="en-US" b="1"/>
          </a:p>
          <a:p>
            <a:pPr marL="0" indent="0">
              <a:lnSpc>
                <a:spcPct val="100000"/>
              </a:lnSpc>
              <a:buNone/>
            </a:pPr>
            <a:endParaRPr lang="en-US" b="1"/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Area: $1500</a:t>
            </a:r>
            <a:endParaRPr lang="en-US" b="1"/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National: $2,500</a:t>
            </a:r>
            <a:endParaRPr lang="en-US" b="1"/>
          </a:p>
        </p:txBody>
      </p:sp>
      <p:pic>
        <p:nvPicPr>
          <p:cNvPr id="5" name="Picture 4" descr="Desks in empty classroom">
            <a:extLst>
              <a:ext uri="{FF2B5EF4-FFF2-40B4-BE49-F238E27FC236}">
                <a16:creationId xmlns:a16="http://schemas.microsoft.com/office/drawing/2014/main" id="{6592F6D3-1719-7101-12FE-44DE272E90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21" r="22845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523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97D86-B687-2B96-DE24-D6BEC81A8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OPEN CONTINUING EDUCATION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93B5D-BBEC-C551-0E7C-17F112D96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/>
              <a:t>This award may only be used to defray expenses for a 2</a:t>
            </a:r>
            <a:r>
              <a:rPr lang="en-US" b="1" baseline="30000"/>
              <a:t>nd</a:t>
            </a:r>
            <a:r>
              <a:rPr lang="en-US" b="1"/>
              <a:t> year, 3</a:t>
            </a:r>
            <a:r>
              <a:rPr lang="en-US" b="1" baseline="30000"/>
              <a:t>rd</a:t>
            </a:r>
            <a:r>
              <a:rPr lang="en-US" b="1"/>
              <a:t> year, 4</a:t>
            </a:r>
            <a:r>
              <a:rPr lang="en-US" b="1" baseline="30000"/>
              <a:t>th</a:t>
            </a:r>
            <a:r>
              <a:rPr lang="en-US" b="1"/>
              <a:t> year, OR graduate student continuing their education at an accredited college, university or trade school while carrying 6 or more credit hours per semester.</a:t>
            </a:r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/>
              <a:t>Area: $500</a:t>
            </a:r>
          </a:p>
          <a:p>
            <a:pPr marL="0" indent="0" algn="ctr">
              <a:buNone/>
            </a:pPr>
            <a:r>
              <a:rPr lang="en-US" b="1"/>
              <a:t>National: $1,500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9351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10E8A-9EDB-AEC2-3B7E-16954EA27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/>
              <a:t>MEMBER CONTINUING EDUCATION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D103C-4E0E-3AEA-2DB6-8AA999C3A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600" b="1"/>
              <a:t>The applicant must be a NASCOE member continuing their education at an accredited college, university or trade school. The member must be attending, or currently enrolled to attend, an accredited college or participating in a career advancement program designed to increase the skill set.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600" b="1"/>
          </a:p>
          <a:p>
            <a:pPr marL="0" indent="0">
              <a:lnSpc>
                <a:spcPct val="100000"/>
              </a:lnSpc>
              <a:buNone/>
            </a:pPr>
            <a:r>
              <a:rPr lang="en-US" sz="2600" b="1"/>
              <a:t>Area: $500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b="1"/>
              <a:t>National: $1,500</a:t>
            </a:r>
          </a:p>
        </p:txBody>
      </p:sp>
      <p:pic>
        <p:nvPicPr>
          <p:cNvPr id="5" name="Picture 4" descr="Close-up of a calculator keypad">
            <a:extLst>
              <a:ext uri="{FF2B5EF4-FFF2-40B4-BE49-F238E27FC236}">
                <a16:creationId xmlns:a16="http://schemas.microsoft.com/office/drawing/2014/main" id="{257CD0A6-CB04-3BF8-2EE2-4DD5D5C85A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87" r="30822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68480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BCF7E-B0D5-99D3-5E7E-0C938C64F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CONTINUING EDUCATION FOR ADULT CHILDREN OF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8B0D7-6E25-ECBA-8E69-8DF3BB40B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en-US" sz="2400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b="1" i="0" u="none" strike="noStrike" baseline="0" dirty="0">
                <a:solidFill>
                  <a:srgbClr val="000000"/>
                </a:solidFill>
              </a:rPr>
              <a:t>Available for adult children continuing their education as required/encouraged through their employer</a:t>
            </a:r>
          </a:p>
          <a:p>
            <a:pPr marL="0" indent="0" algn="ctr">
              <a:buNone/>
            </a:pPr>
            <a:r>
              <a:rPr lang="en-US" b="1" i="0" u="none" strike="noStrike" baseline="0" dirty="0">
                <a:solidFill>
                  <a:srgbClr val="000000"/>
                </a:solidFill>
              </a:rPr>
              <a:t> for less than 5 credit hours a semester.</a:t>
            </a:r>
          </a:p>
          <a:p>
            <a:pPr marL="0" indent="0" algn="ctr">
              <a:buNone/>
            </a:pPr>
            <a:endParaRPr lang="en-US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000000"/>
                </a:solidFill>
              </a:rPr>
              <a:t>Area: $250</a:t>
            </a:r>
          </a:p>
          <a:p>
            <a:pPr marL="0" indent="0" algn="ctr">
              <a:buNone/>
            </a:pPr>
            <a:r>
              <a:rPr lang="en-US" b="1" i="0" u="none" strike="noStrike" baseline="0" dirty="0">
                <a:solidFill>
                  <a:srgbClr val="000000"/>
                </a:solidFill>
              </a:rPr>
              <a:t>    National: $500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509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AD00C-30B0-13C0-260C-006987541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rmAutofit/>
          </a:bodyPr>
          <a:lstStyle/>
          <a:p>
            <a:r>
              <a:rPr lang="en-US" sz="6600">
                <a:solidFill>
                  <a:schemeClr val="bg1"/>
                </a:solidFill>
              </a:rPr>
              <a:t>PART-TIME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4D369-CCE8-5342-17FB-05B414B4D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82315"/>
            <a:ext cx="5254754" cy="5294647"/>
          </a:xfrm>
        </p:spPr>
        <p:txBody>
          <a:bodyPr>
            <a:normAutofit/>
          </a:bodyPr>
          <a:lstStyle/>
          <a:p>
            <a:endParaRPr lang="en-US" b="0" i="0" u="none" strike="noStrike" baseline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b="0" i="0" u="none" strike="noStrike" baseline="0">
                <a:latin typeface="Georgia" panose="02040502050405020303" pitchFamily="18" charset="0"/>
              </a:rPr>
              <a:t> </a:t>
            </a:r>
            <a:r>
              <a:rPr lang="en-US" b="1" i="0" u="none" strike="noStrike" baseline="0"/>
              <a:t>Available to a high school junior or senior currently enrolled in concurrent classes OR a student taking less than 12 hours to complete a certificate, associate or bachelor’s degree. 	</a:t>
            </a:r>
          </a:p>
          <a:p>
            <a:pPr marL="0" indent="0">
              <a:buNone/>
            </a:pPr>
            <a:endParaRPr lang="en-US" b="1"/>
          </a:p>
          <a:p>
            <a:pPr marL="0" indent="0">
              <a:buNone/>
            </a:pPr>
            <a:r>
              <a:rPr lang="en-US" b="1" i="0" u="none" strike="noStrike" baseline="0"/>
              <a:t>Area: $125</a:t>
            </a:r>
          </a:p>
          <a:p>
            <a:pPr marL="0" indent="0">
              <a:buNone/>
            </a:pPr>
            <a:r>
              <a:rPr lang="en-US" b="1"/>
              <a:t>National: $250</a:t>
            </a:r>
            <a:endParaRPr lang="en-US" b="1" i="0" u="none" strike="noStrike" baseline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75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8F90-C28C-41CA-019F-FF321D38C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GRANDCHILDREN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69AF6-F903-0EB5-84BC-26D9A7BA2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Available to a grandchild of a member that is continuing education enrolled at an accredited college, university or trade school while carrying 12 or more credit hours per semester.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Area: $250</a:t>
            </a:r>
          </a:p>
          <a:p>
            <a:pPr marL="0" indent="0" algn="ctr">
              <a:buNone/>
            </a:pPr>
            <a:r>
              <a:rPr lang="en-US" b="1" dirty="0"/>
              <a:t>National: $500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322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6AD1F5-E486-228D-2C75-1C6280C5E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600"/>
              <a:t>ASSOCIATE MEMBER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05F4B"/>
          </a:solidFill>
          <a:ln w="38100" cap="rnd">
            <a:solidFill>
              <a:srgbClr val="B05F4B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8FAE4-489D-1494-8B1A-82A1240FC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/>
              <a:t>This award is available to the child or spouse of an associate member.</a:t>
            </a:r>
          </a:p>
          <a:p>
            <a:pPr marL="0" indent="0">
              <a:buNone/>
            </a:pPr>
            <a:endParaRPr lang="en-US" b="1"/>
          </a:p>
          <a:p>
            <a:pPr marL="0" indent="0">
              <a:buNone/>
            </a:pPr>
            <a:r>
              <a:rPr lang="en-US" b="1"/>
              <a:t>Area: $250</a:t>
            </a:r>
          </a:p>
          <a:p>
            <a:pPr marL="0" indent="0">
              <a:buNone/>
            </a:pPr>
            <a:r>
              <a:rPr lang="en-US" b="1"/>
              <a:t>National: $500</a:t>
            </a:r>
          </a:p>
        </p:txBody>
      </p:sp>
      <p:pic>
        <p:nvPicPr>
          <p:cNvPr id="5" name="Picture 4" descr="VIP rope barrier">
            <a:extLst>
              <a:ext uri="{FF2B5EF4-FFF2-40B4-BE49-F238E27FC236}">
                <a16:creationId xmlns:a16="http://schemas.microsoft.com/office/drawing/2014/main" id="{97EF7063-5BB0-877E-6FC1-14E8136CFD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96" r="17207" b="-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14877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DFDD-B684-1FA9-4685-118A6A6C9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VOCATIONAL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8ED9E-2D60-9FFA-15F9-E6AE68C4F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n-US" b="1" i="0" u="none" strike="noStrike" baseline="0" dirty="0">
                <a:solidFill>
                  <a:srgbClr val="000000"/>
                </a:solidFill>
              </a:rPr>
              <a:t>Available to a high school senior or first-year college freshman enrolled as a </a:t>
            </a:r>
          </a:p>
          <a:p>
            <a:pPr marL="0" indent="0" algn="ctr">
              <a:buNone/>
            </a:pPr>
            <a:r>
              <a:rPr lang="en-US" b="1" i="0" u="none" strike="noStrike" baseline="0" dirty="0">
                <a:solidFill>
                  <a:srgbClr val="000000"/>
                </a:solidFill>
              </a:rPr>
              <a:t>full-time student at a vocational, technical, or trade school.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Georgia" panose="02040502050405020303" pitchFamily="18" charset="0"/>
              </a:rPr>
              <a:t>	</a:t>
            </a:r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Area: $250</a:t>
            </a:r>
          </a:p>
          <a:p>
            <a:pPr marL="0" indent="0" algn="ctr">
              <a:buNone/>
            </a:pPr>
            <a:r>
              <a:rPr lang="en-US" b="1" dirty="0"/>
              <a:t>National: $500</a:t>
            </a:r>
          </a:p>
        </p:txBody>
      </p:sp>
    </p:spTree>
    <p:extLst>
      <p:ext uri="{BB962C8B-B14F-4D97-AF65-F5344CB8AC3E}">
        <p14:creationId xmlns:p14="http://schemas.microsoft.com/office/powerpoint/2010/main" val="849574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3DAA0EF-336D-4CDC-A9A2-8460363E27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D079A19-B31E-4129-A464-7547FF05A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90556" cy="6858000"/>
          </a:xfrm>
          <a:custGeom>
            <a:avLst/>
            <a:gdLst>
              <a:gd name="connsiteX0" fmla="*/ 0 w 4090556"/>
              <a:gd name="connsiteY0" fmla="*/ 0 h 6858000"/>
              <a:gd name="connsiteX1" fmla="*/ 4077555 w 4090556"/>
              <a:gd name="connsiteY1" fmla="*/ 0 h 6858000"/>
              <a:gd name="connsiteX2" fmla="*/ 4077574 w 4090556"/>
              <a:gd name="connsiteY2" fmla="*/ 720 h 6858000"/>
              <a:gd name="connsiteX3" fmla="*/ 4075790 w 4090556"/>
              <a:gd name="connsiteY3" fmla="*/ 575485 h 6858000"/>
              <a:gd name="connsiteX4" fmla="*/ 4076555 w 4090556"/>
              <a:gd name="connsiteY4" fmla="*/ 932245 h 6858000"/>
              <a:gd name="connsiteX5" fmla="*/ 4076555 w 4090556"/>
              <a:gd name="connsiteY5" fmla="*/ 1286711 h 6858000"/>
              <a:gd name="connsiteX6" fmla="*/ 4082288 w 4090556"/>
              <a:gd name="connsiteY6" fmla="*/ 1595180 h 6858000"/>
              <a:gd name="connsiteX7" fmla="*/ 4078211 w 4090556"/>
              <a:gd name="connsiteY7" fmla="*/ 2133123 h 6858000"/>
              <a:gd name="connsiteX8" fmla="*/ 4071968 w 4090556"/>
              <a:gd name="connsiteY8" fmla="*/ 2946025 h 6858000"/>
              <a:gd name="connsiteX9" fmla="*/ 4068401 w 4090556"/>
              <a:gd name="connsiteY9" fmla="*/ 3502061 h 6858000"/>
              <a:gd name="connsiteX10" fmla="*/ 4087513 w 4090556"/>
              <a:gd name="connsiteY10" fmla="*/ 4076061 h 6858000"/>
              <a:gd name="connsiteX11" fmla="*/ 4076938 w 4090556"/>
              <a:gd name="connsiteY11" fmla="*/ 4442632 h 6858000"/>
              <a:gd name="connsiteX12" fmla="*/ 4071459 w 4090556"/>
              <a:gd name="connsiteY12" fmla="*/ 4827550 h 6858000"/>
              <a:gd name="connsiteX13" fmla="*/ 4071459 w 4090556"/>
              <a:gd name="connsiteY13" fmla="*/ 5019945 h 6858000"/>
              <a:gd name="connsiteX14" fmla="*/ 4084200 w 4090556"/>
              <a:gd name="connsiteY14" fmla="*/ 5490104 h 6858000"/>
              <a:gd name="connsiteX15" fmla="*/ 4077446 w 4090556"/>
              <a:gd name="connsiteY15" fmla="*/ 5844569 h 6858000"/>
              <a:gd name="connsiteX16" fmla="*/ 4082544 w 4090556"/>
              <a:gd name="connsiteY16" fmla="*/ 6260195 h 6858000"/>
              <a:gd name="connsiteX17" fmla="*/ 4086110 w 4090556"/>
              <a:gd name="connsiteY17" fmla="*/ 6706145 h 6858000"/>
              <a:gd name="connsiteX18" fmla="*/ 4086135 w 4090556"/>
              <a:gd name="connsiteY18" fmla="*/ 6794562 h 6858000"/>
              <a:gd name="connsiteX19" fmla="*/ 4080334 w 4090556"/>
              <a:gd name="connsiteY19" fmla="*/ 6858000 h 6858000"/>
              <a:gd name="connsiteX20" fmla="*/ 0 w 4090556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90556" h="6858000">
                <a:moveTo>
                  <a:pt x="0" y="0"/>
                </a:moveTo>
                <a:lnTo>
                  <a:pt x="4077555" y="0"/>
                </a:lnTo>
                <a:lnTo>
                  <a:pt x="4077574" y="720"/>
                </a:lnTo>
                <a:cubicBezTo>
                  <a:pt x="4079358" y="192351"/>
                  <a:pt x="4064960" y="384364"/>
                  <a:pt x="4075790" y="575485"/>
                </a:cubicBezTo>
                <a:cubicBezTo>
                  <a:pt x="4082544" y="694108"/>
                  <a:pt x="4081269" y="814132"/>
                  <a:pt x="4076555" y="932245"/>
                </a:cubicBezTo>
                <a:cubicBezTo>
                  <a:pt x="4071840" y="1050357"/>
                  <a:pt x="4065470" y="1168597"/>
                  <a:pt x="4076555" y="1286711"/>
                </a:cubicBezTo>
                <a:cubicBezTo>
                  <a:pt x="4084710" y="1389317"/>
                  <a:pt x="4086621" y="1492332"/>
                  <a:pt x="4082288" y="1595180"/>
                </a:cubicBezTo>
                <a:cubicBezTo>
                  <a:pt x="4077319" y="1774452"/>
                  <a:pt x="4067637" y="1953851"/>
                  <a:pt x="4078211" y="2133123"/>
                </a:cubicBezTo>
                <a:cubicBezTo>
                  <a:pt x="4094393" y="2404260"/>
                  <a:pt x="4084710" y="2675143"/>
                  <a:pt x="4071968" y="2946025"/>
                </a:cubicBezTo>
                <a:cubicBezTo>
                  <a:pt x="4063049" y="3131413"/>
                  <a:pt x="4055659" y="3316673"/>
                  <a:pt x="4068401" y="3502061"/>
                </a:cubicBezTo>
                <a:cubicBezTo>
                  <a:pt x="4081396" y="3693182"/>
                  <a:pt x="4097323" y="3884176"/>
                  <a:pt x="4087513" y="4076061"/>
                </a:cubicBezTo>
                <a:cubicBezTo>
                  <a:pt x="4081142" y="4198251"/>
                  <a:pt x="4069037" y="4320315"/>
                  <a:pt x="4076938" y="4442632"/>
                </a:cubicBezTo>
                <a:cubicBezTo>
                  <a:pt x="4083270" y="4570925"/>
                  <a:pt x="4081435" y="4699486"/>
                  <a:pt x="4071459" y="4827550"/>
                </a:cubicBezTo>
                <a:cubicBezTo>
                  <a:pt x="4065725" y="4891550"/>
                  <a:pt x="4065725" y="4955945"/>
                  <a:pt x="4071459" y="5019945"/>
                </a:cubicBezTo>
                <a:cubicBezTo>
                  <a:pt x="4087742" y="5176105"/>
                  <a:pt x="4091997" y="5333296"/>
                  <a:pt x="4084200" y="5490104"/>
                </a:cubicBezTo>
                <a:cubicBezTo>
                  <a:pt x="4079740" y="5608217"/>
                  <a:pt x="4071968" y="5726202"/>
                  <a:pt x="4077446" y="5844569"/>
                </a:cubicBezTo>
                <a:cubicBezTo>
                  <a:pt x="4083944" y="5983069"/>
                  <a:pt x="4088914" y="6121696"/>
                  <a:pt x="4082544" y="6260195"/>
                </a:cubicBezTo>
                <a:cubicBezTo>
                  <a:pt x="4075841" y="6408803"/>
                  <a:pt x="4077026" y="6557662"/>
                  <a:pt x="4086110" y="6706145"/>
                </a:cubicBezTo>
                <a:cubicBezTo>
                  <a:pt x="4087467" y="6735616"/>
                  <a:pt x="4087474" y="6765120"/>
                  <a:pt x="4086135" y="6794562"/>
                </a:cubicBezTo>
                <a:lnTo>
                  <a:pt x="4080334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FE941B-334D-C9CE-E0D5-A9C2B29D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1" y="640823"/>
            <a:ext cx="3103194" cy="5583148"/>
          </a:xfrm>
        </p:spPr>
        <p:txBody>
          <a:bodyPr anchor="ctr">
            <a:normAutofit/>
          </a:bodyPr>
          <a:lstStyle/>
          <a:p>
            <a:r>
              <a:rPr lang="en-US" sz="3400">
                <a:solidFill>
                  <a:schemeClr val="bg1"/>
                </a:solidFill>
              </a:rPr>
              <a:t>Requirements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627DD7D-1E5C-C822-5FC2-D6CF073A29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888552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9872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04C70-F311-6834-7F77-45236BD61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TASCOE Convention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6CA0-46E7-D901-C420-0C05A9E1A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b="1" dirty="0"/>
              <a:t>Interested in helping raise funds for Scholarships?!</a:t>
            </a:r>
          </a:p>
          <a:p>
            <a:pPr marL="0" indent="0" algn="ctr">
              <a:buNone/>
            </a:pPr>
            <a:r>
              <a:rPr lang="en-US" sz="3200" b="1" dirty="0"/>
              <a:t>We are always accepting items for our upcoming AUCTION in Granbury in July!</a:t>
            </a:r>
          </a:p>
          <a:p>
            <a:pPr marL="0" indent="0" algn="ctr">
              <a:buNone/>
            </a:pPr>
            <a:r>
              <a:rPr lang="en-US" sz="3200" b="1" dirty="0"/>
              <a:t>Please reach out if you have any questions!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Jennifer Cochran &amp; Jordyn Higgs    -  </a:t>
            </a:r>
            <a:r>
              <a:rPr lang="en-US" dirty="0">
                <a:hlinkClick r:id="rId2"/>
              </a:rPr>
              <a:t>tascoescholarship@gmail.com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281893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5B5B5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266</TotalTime>
  <Words>482</Words>
  <Application>Microsoft Office PowerPoint</Application>
  <PresentationFormat>Widescreen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Algerian</vt:lpstr>
      <vt:lpstr>Arial</vt:lpstr>
      <vt:lpstr>Copperplate Gothic Bold</vt:lpstr>
      <vt:lpstr>Georgia</vt:lpstr>
      <vt:lpstr>Modern Love</vt:lpstr>
      <vt:lpstr>The Hand</vt:lpstr>
      <vt:lpstr>SketchyVTI</vt:lpstr>
      <vt:lpstr>AVAILABLE SCHOLARSHIPS</vt:lpstr>
      <vt:lpstr>Eight Types of Scholarships</vt:lpstr>
      <vt:lpstr>TRADITIONAL</vt:lpstr>
      <vt:lpstr>OPEN CONTINUING EDUCATION</vt:lpstr>
      <vt:lpstr>MEMBER CONTINUING EDUCATION</vt:lpstr>
      <vt:lpstr>CONTINUING EDUCATION FOR ADULT CHILDREN OF MEMBERS</vt:lpstr>
      <vt:lpstr>PART-TIME</vt:lpstr>
      <vt:lpstr>GRANDCHILDREN</vt:lpstr>
      <vt:lpstr>ASSOCIATE MEMBER</vt:lpstr>
      <vt:lpstr>VOCATIONAL</vt:lpstr>
      <vt:lpstr>Requirements</vt:lpstr>
      <vt:lpstr>TASCOE Convention 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AVAILABLE SCHOLARSHIPS</dc:title>
  <dc:creator>Higgs, Jordyn - FSA - Bellville, TX</dc:creator>
  <cp:lastModifiedBy>Hoffmann, Dawn–FSA - FPAC-FSA, TX</cp:lastModifiedBy>
  <cp:revision>3</cp:revision>
  <dcterms:created xsi:type="dcterms:W3CDTF">2023-12-06T13:02:15Z</dcterms:created>
  <dcterms:modified xsi:type="dcterms:W3CDTF">2023-12-14T22:38:15Z</dcterms:modified>
</cp:coreProperties>
</file>